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E3406-A33A-489C-8F73-0EAB42620D7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A610F-E53C-4DFB-BD20-71295693B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7C954-E7C4-4936-AA15-45495DA4E8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22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6E0EE-1CB1-4338-928F-11C51FC7A20D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1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7C954-E7C4-4936-AA15-45495DA4E8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4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024B16-D3A0-4B79-9D57-202D50F25CCB}" type="slidenum">
              <a:rPr lang="ru-RU" smtClean="0">
                <a:latin typeface="Arial" pitchFamily="34" charset="0"/>
              </a:rPr>
              <a:pPr>
                <a:defRPr/>
              </a:pPr>
              <a:t>2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8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9A44C-37DA-4C1B-BD56-698028C5DC9E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0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1A93E-0AAC-47A9-ACFE-03CE4F001A3F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96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B005A-F4F0-4C2F-8BC6-F88136F0B1DA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B005A-F4F0-4C2F-8BC6-F88136F0B1DA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2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B005A-F4F0-4C2F-8BC6-F88136F0B1DA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89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FBB18-CE0E-4B36-A267-C4D6488654BC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7C954-E7C4-4936-AA15-45495DA4E8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01241"/>
            <a:ext cx="8020056" cy="1028699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738535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7819" y="720842"/>
            <a:ext cx="889927" cy="934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0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DB3824-82A2-4177-BD05-1C685703E2B1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D1F12-9EF4-4B66-A68B-BCC60EAA9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0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88641"/>
            <a:ext cx="1120140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67784" y="908721"/>
            <a:ext cx="11250083" cy="544604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629401"/>
            <a:ext cx="28448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629401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158C63-6CE0-47E0-90F7-DBB06B4B1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44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29B7-8B91-499D-81B1-4789BCB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6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DB3824-82A2-4177-BD05-1C685703E2B1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D1F12-9EF4-4B66-A68B-BCC60EAA9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71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29B7-8B91-499D-81B1-4789BCB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8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77441"/>
            <a:ext cx="8020056" cy="548640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41064" y="3380421"/>
            <a:ext cx="8020056" cy="1158240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941064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9235" y="714103"/>
            <a:ext cx="966651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2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30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548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34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61853" y="422911"/>
            <a:ext cx="10511247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939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4240" y="1024891"/>
            <a:ext cx="1068832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036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2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29B7-8B91-499D-81B1-4789BCB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9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5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4800"/>
            <a:ext cx="10515600" cy="48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800080" y="6356352"/>
            <a:ext cx="553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88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451" y="2197443"/>
            <a:ext cx="10918225" cy="1559011"/>
          </a:xfrm>
        </p:spPr>
        <p:txBody>
          <a:bodyPr/>
          <a:lstStyle/>
          <a:p>
            <a:r>
              <a:rPr lang="ru-RU" sz="3400" b="0" dirty="0"/>
              <a:t>Линейка «1С-Рейтинг: Финансы и </a:t>
            </a:r>
            <a:r>
              <a:rPr lang="ru-RU" sz="3400" b="0" dirty="0" err="1"/>
              <a:t>Бюджетирование</a:t>
            </a:r>
            <a:r>
              <a:rPr lang="ru-RU" sz="3400" b="0" dirty="0"/>
              <a:t>»</a:t>
            </a:r>
            <a:r>
              <a:rPr lang="en-US" sz="3400" b="0" dirty="0"/>
              <a:t/>
            </a:r>
            <a:br>
              <a:rPr lang="en-US" sz="3400" b="0" dirty="0"/>
            </a:br>
            <a:r>
              <a:rPr lang="ru-RU" sz="3400" dirty="0" smtClean="0"/>
              <a:t>Управление </a:t>
            </a:r>
            <a:r>
              <a:rPr lang="ru-RU" sz="3400" dirty="0"/>
              <a:t>договорными отношениями с поставщиками и покупателями</a:t>
            </a:r>
            <a:endParaRPr lang="en-US" sz="3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1059591" y="3832653"/>
            <a:ext cx="7927889" cy="788773"/>
          </a:xfrm>
          <a:noFill/>
          <a:ln/>
        </p:spPr>
        <p:txBody>
          <a:bodyPr>
            <a:no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тслеживание </a:t>
            </a:r>
            <a:r>
              <a:rPr lang="ru-RU" sz="2400" dirty="0" smtClean="0"/>
              <a:t>списка договоров, их исполнения. Контроль платежей по договорам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33308" y="6119336"/>
            <a:ext cx="5558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Программные продукты:</a:t>
            </a:r>
          </a:p>
          <a:p>
            <a:r>
              <a:rPr lang="ru-RU" sz="1400" dirty="0"/>
              <a:t>1С-Рейтинг: Комплексное управление финансами и бюджетирование;</a:t>
            </a:r>
          </a:p>
          <a:p>
            <a:r>
              <a:rPr lang="ru-RU" sz="1400" dirty="0"/>
              <a:t>1С-Рейтинг: Управление финансами строительной организации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026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5852D"/>
                </a:solidFill>
              </a:rPr>
              <a:t>Контрольные и учетные функции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17411" name="Freeform 3"/>
          <p:cNvSpPr>
            <a:spLocks/>
          </p:cNvSpPr>
          <p:nvPr/>
        </p:nvSpPr>
        <p:spPr bwMode="gray">
          <a:xfrm flipH="1">
            <a:off x="2004856" y="184709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2" name="Freeform 4"/>
          <p:cNvSpPr>
            <a:spLocks/>
          </p:cNvSpPr>
          <p:nvPr/>
        </p:nvSpPr>
        <p:spPr bwMode="gray">
          <a:xfrm>
            <a:off x="4290856" y="184709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>
            <a:off x="2004856" y="382829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4" name="Freeform 6"/>
          <p:cNvSpPr>
            <a:spLocks/>
          </p:cNvSpPr>
          <p:nvPr/>
        </p:nvSpPr>
        <p:spPr bwMode="gray">
          <a:xfrm flipH="1">
            <a:off x="4290856" y="382829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gray">
          <a:xfrm>
            <a:off x="3131982" y="2664655"/>
            <a:ext cx="2081213" cy="2082800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white">
          <a:xfrm>
            <a:off x="2004856" y="1985181"/>
            <a:ext cx="1958962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Учет зарегистрированных договоров и дополнительных соглашений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white">
          <a:xfrm>
            <a:off x="4290872" y="1913742"/>
            <a:ext cx="200026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Учет товарных операций по бух. учету для план-</a:t>
            </a:r>
            <a:r>
              <a:rPr lang="ru-RU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фактного</a:t>
            </a: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анализа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white">
          <a:xfrm>
            <a:off x="2044944" y="4583208"/>
            <a:ext cx="20002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Формирование бухгалтерских документов.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white">
          <a:xfrm>
            <a:off x="4290872" y="4485510"/>
            <a:ext cx="200026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Контроль произведенных оплат и их своевременности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gray">
          <a:xfrm>
            <a:off x="3607630" y="3050418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gray">
          <a:xfrm>
            <a:off x="4449606" y="3050418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gray">
          <a:xfrm>
            <a:off x="3607630" y="3960056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4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gray">
          <a:xfrm>
            <a:off x="4449606" y="3960056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3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4" name="Text Box 4"/>
          <p:cNvSpPr txBox="1">
            <a:spLocks noChangeArrowheads="1"/>
          </p:cNvSpPr>
          <p:nvPr/>
        </p:nvSpPr>
        <p:spPr bwMode="black">
          <a:xfrm>
            <a:off x="6727642" y="3098282"/>
            <a:ext cx="392909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/>
              <a:t>Учет операций по договору, отраженных в бухгалтерском учете, происходит автоматически.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578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826" y="1070919"/>
            <a:ext cx="9387654" cy="388906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Регистрация </a:t>
            </a:r>
            <a:r>
              <a:rPr lang="ru-RU" dirty="0" smtClean="0"/>
              <a:t>дополнительных </a:t>
            </a:r>
            <a:r>
              <a:rPr lang="ru-RU" dirty="0"/>
              <a:t>соглашений</a:t>
            </a:r>
            <a:br>
              <a:rPr lang="ru-RU" dirty="0"/>
            </a:br>
            <a:endParaRPr lang="ru-RU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5879976" y="4959980"/>
            <a:ext cx="4178416" cy="1605217"/>
          </a:xfrm>
          <a:prstGeom prst="wedgeRoundRectCallout">
            <a:avLst>
              <a:gd name="adj1" fmla="val 6052"/>
              <a:gd name="adj2" fmla="val -68206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Если в течение определенного периода договорные условия изменяются, имеется возможность не править изначальную версию договора, а ввести </a:t>
            </a:r>
            <a:r>
              <a:rPr lang="ru-RU" sz="1600" b="1" dirty="0"/>
              <a:t>дополнительное соглашение </a:t>
            </a:r>
            <a:r>
              <a:rPr lang="ru-RU" sz="1600" dirty="0"/>
              <a:t>на основании текущего договора. </a:t>
            </a:r>
          </a:p>
        </p:txBody>
      </p:sp>
    </p:spTree>
    <p:extLst>
      <p:ext uri="{BB962C8B-B14F-4D97-AF65-F5344CB8AC3E}">
        <p14:creationId xmlns:p14="http://schemas.microsoft.com/office/powerpoint/2010/main" val="32003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015" y="1429093"/>
            <a:ext cx="7766014" cy="45357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0"/>
            <a:ext cx="9814560" cy="796289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Формирование </a:t>
            </a:r>
            <a:r>
              <a:rPr lang="ru-RU" dirty="0" smtClean="0"/>
              <a:t>договоров по </a:t>
            </a:r>
            <a:r>
              <a:rPr lang="ru-RU" dirty="0"/>
              <a:t>заказам поставщикам</a:t>
            </a:r>
            <a:br>
              <a:rPr lang="ru-RU" dirty="0"/>
            </a:br>
            <a:endParaRPr lang="ru-RU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564985" y="5460770"/>
            <a:ext cx="5708741" cy="1008112"/>
          </a:xfrm>
          <a:prstGeom prst="wedgeRoundRectCallout">
            <a:avLst>
              <a:gd name="adj1" fmla="val -27780"/>
              <a:gd name="adj2" fmla="val -7673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Имеется возможность регистрировать договоры с поставщиками товаров или услуг на основании имеющих «Заказов поставщикам» при помощи специального мастера по формированию договоров. </a:t>
            </a:r>
          </a:p>
        </p:txBody>
      </p:sp>
    </p:spTree>
    <p:extLst>
      <p:ext uri="{BB962C8B-B14F-4D97-AF65-F5344CB8AC3E}">
        <p14:creationId xmlns:p14="http://schemas.microsoft.com/office/powerpoint/2010/main" val="19920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814" y="919309"/>
            <a:ext cx="7359173" cy="4253341"/>
          </a:xfrm>
          <a:prstGeom prst="rect">
            <a:avLst/>
          </a:prstGeom>
        </p:spPr>
      </p:pic>
      <p:pic>
        <p:nvPicPr>
          <p:cNvPr id="19465" name="Picture 19" descr="D:\Графика\Бесплатные, 2011\1316059607_baske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2079" y="1070849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002018" y="1844188"/>
            <a:ext cx="1285884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Arial" charset="0"/>
              </a:rPr>
              <a:t>Договор</a:t>
            </a:r>
          </a:p>
        </p:txBody>
      </p:sp>
      <p:pic>
        <p:nvPicPr>
          <p:cNvPr id="19468" name="Picture 2" descr="D:\Графика\Бесплатные, 2011\1316078906_Money_Calculato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70642" y="241634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567683" y="3410561"/>
            <a:ext cx="214314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Arial" charset="0"/>
              </a:rPr>
              <a:t>Мастер</a:t>
            </a:r>
            <a:endParaRPr lang="ru-RU" sz="1400" b="1" dirty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latin typeface="Arial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9657743" y="2124838"/>
            <a:ext cx="5705" cy="318042"/>
          </a:xfrm>
          <a:prstGeom prst="straightConnector1">
            <a:avLst/>
          </a:prstGeom>
          <a:ln>
            <a:tailEnd type="stealt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9471" name="Picture 4" descr="D:\Графика\Бесплатные, 2011\1316065197_application-vnd.oasis.opendocument.presentation-templa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9235" y="4139213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599132" y="4782151"/>
            <a:ext cx="214314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Arial" charset="0"/>
              </a:rPr>
              <a:t>Заявки на расход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Заявки на расходование средств по договорам</a:t>
            </a:r>
            <a:br>
              <a:rPr lang="ru-RU" dirty="0"/>
            </a:b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9664998" y="3722784"/>
            <a:ext cx="5705" cy="318042"/>
          </a:xfrm>
          <a:prstGeom prst="straightConnector1">
            <a:avLst/>
          </a:prstGeom>
          <a:ln>
            <a:tailEnd type="stealt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Скругленная прямоугольная выноска 23"/>
          <p:cNvSpPr/>
          <p:nvPr/>
        </p:nvSpPr>
        <p:spPr>
          <a:xfrm>
            <a:off x="2159134" y="5172650"/>
            <a:ext cx="5593187" cy="1618889"/>
          </a:xfrm>
          <a:prstGeom prst="wedgeRoundRectCallout">
            <a:avLst>
              <a:gd name="adj1" fmla="val -22782"/>
              <a:gd name="adj2" fmla="val -6564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Подсистема «Учет договоров», взаимодействует с подсистемой «Казначейство». В форме специального мастера имеется возможность </a:t>
            </a:r>
            <a:r>
              <a:rPr lang="ru-RU" sz="1600" b="1" dirty="0"/>
              <a:t>автоматизировать расчет платежей и поступлений по договорам</a:t>
            </a:r>
            <a:r>
              <a:rPr lang="ru-RU" sz="1600" dirty="0"/>
              <a:t>, с последующим формированием «Заявок на расходования денежных средств».</a:t>
            </a:r>
          </a:p>
        </p:txBody>
      </p:sp>
    </p:spTree>
    <p:extLst>
      <p:ext uri="{BB962C8B-B14F-4D97-AF65-F5344CB8AC3E}">
        <p14:creationId xmlns:p14="http://schemas.microsoft.com/office/powerpoint/2010/main" val="30717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Анализ договорных обязательств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06966" y="3256853"/>
            <a:ext cx="8020056" cy="516076"/>
          </a:xfrm>
        </p:spPr>
        <p:txBody>
          <a:bodyPr/>
          <a:lstStyle/>
          <a:p>
            <a:r>
              <a:rPr lang="ru-RU" dirty="0"/>
              <a:t>Учет договоров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gray">
          <a:xfrm>
            <a:off x="2881291" y="4572008"/>
            <a:ext cx="2824185" cy="64294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Freeform 3"/>
          <p:cNvSpPr>
            <a:spLocks/>
          </p:cNvSpPr>
          <p:nvPr/>
        </p:nvSpPr>
        <p:spPr bwMode="gray">
          <a:xfrm>
            <a:off x="5953125" y="3652850"/>
            <a:ext cx="366713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Freeform 4"/>
          <p:cNvSpPr>
            <a:spLocks/>
          </p:cNvSpPr>
          <p:nvPr/>
        </p:nvSpPr>
        <p:spPr bwMode="gray">
          <a:xfrm flipH="1">
            <a:off x="6553216" y="4500570"/>
            <a:ext cx="3114684" cy="7143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38282" y="2428868"/>
            <a:ext cx="2643206" cy="2143140"/>
            <a:chOff x="4320" y="1152"/>
            <a:chExt cx="414" cy="402"/>
          </a:xfrm>
        </p:grpSpPr>
        <p:sp>
          <p:nvSpPr>
            <p:cNvPr id="32774" name="AutoShape 6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76" name="Rectangle 8"/>
          <p:cNvSpPr>
            <a:spLocks noChangeArrowheads="1"/>
          </p:cNvSpPr>
          <p:nvPr/>
        </p:nvSpPr>
        <p:spPr bwMode="gray">
          <a:xfrm>
            <a:off x="1738282" y="2357430"/>
            <a:ext cx="264320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Формирование реестра договоров с указанными характеристиками и фильтром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810116" y="2428868"/>
            <a:ext cx="2643206" cy="2143140"/>
            <a:chOff x="4320" y="1152"/>
            <a:chExt cx="414" cy="402"/>
          </a:xfrm>
        </p:grpSpPr>
        <p:sp>
          <p:nvSpPr>
            <p:cNvPr id="32778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881950" y="2438393"/>
            <a:ext cx="2643206" cy="2143140"/>
            <a:chOff x="4320" y="1152"/>
            <a:chExt cx="414" cy="402"/>
          </a:xfrm>
        </p:grpSpPr>
        <p:sp>
          <p:nvSpPr>
            <p:cNvPr id="32781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83" name="Rectangle 15"/>
          <p:cNvSpPr>
            <a:spLocks noChangeArrowheads="1"/>
          </p:cNvSpPr>
          <p:nvPr/>
        </p:nvSpPr>
        <p:spPr bwMode="gray">
          <a:xfrm>
            <a:off x="4738678" y="2428868"/>
            <a:ext cx="2786082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Анализ исполнения договора с детализацией до номенклатуры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gray">
          <a:xfrm>
            <a:off x="7810512" y="2357430"/>
            <a:ext cx="2857488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Анализ </a:t>
            </a:r>
            <a:r>
              <a:rPr lang="ru-RU" sz="2400" b="1" dirty="0" err="1">
                <a:solidFill>
                  <a:srgbClr val="FFFFFF"/>
                </a:solidFill>
              </a:rPr>
              <a:t>опера-ций</a:t>
            </a:r>
            <a:r>
              <a:rPr lang="ru-RU" sz="2400" b="1" dirty="0">
                <a:solidFill>
                  <a:srgbClr val="FFFFFF"/>
                </a:solidFill>
              </a:rPr>
              <a:t> по договору, задолженности, расчет предстоящих платежей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black">
          <a:xfrm>
            <a:off x="1881158" y="1428737"/>
            <a:ext cx="8429684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b="1" dirty="0"/>
              <a:t>Предусмотрен ряд отчетов для анализа как всего списка договоров, так и каждого в отдельности</a:t>
            </a: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ltGray">
          <a:xfrm>
            <a:off x="3208358" y="5195888"/>
            <a:ext cx="5888038" cy="97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3167042" y="5086191"/>
            <a:ext cx="607223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b="1" dirty="0">
                <a:solidFill>
                  <a:srgbClr val="1C1C1C"/>
                </a:solidFill>
              </a:rPr>
              <a:t>Специализированная отчетность позволяет ответственному за ведение договоров получать данные по их исполнению оперативно, не через бухгалтерию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Аналитические возможности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6322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Исполнение договоров</a:t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011773"/>
            <a:ext cx="8009314" cy="469432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944074" y="5549209"/>
            <a:ext cx="6768752" cy="1196979"/>
          </a:xfrm>
          <a:prstGeom prst="wedgeRoundRectCallout">
            <a:avLst>
              <a:gd name="adj1" fmla="val 18325"/>
              <a:gd name="adj2" fmla="val -65336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Для анализа выполнения условий поставки по товарному договору предусмотрен специальный отчет </a:t>
            </a:r>
            <a:r>
              <a:rPr lang="ru-RU" sz="1600" b="1" dirty="0"/>
              <a:t>«Учет исполнения товарных </a:t>
            </a:r>
            <a:r>
              <a:rPr lang="ru-RU" sz="1600" b="1" dirty="0"/>
              <a:t>договоров». </a:t>
            </a:r>
            <a:r>
              <a:rPr lang="ru-RU" sz="1600" dirty="0"/>
              <a:t>Данный отчет позволяет проанализировать номенклатурную спецификацию договора на предмет фактического исполнения. </a:t>
            </a:r>
          </a:p>
        </p:txBody>
      </p:sp>
    </p:spTree>
    <p:extLst>
      <p:ext uri="{BB962C8B-B14F-4D97-AF65-F5344CB8AC3E}">
        <p14:creationId xmlns:p14="http://schemas.microsoft.com/office/powerpoint/2010/main" val="3568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145" y="1002031"/>
            <a:ext cx="8058516" cy="417239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Отчет «Реестр договоров»</a:t>
            </a:r>
            <a:br>
              <a:rPr lang="ru-RU" dirty="0"/>
            </a:b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507644" y="4993012"/>
            <a:ext cx="5256584" cy="1521063"/>
          </a:xfrm>
          <a:prstGeom prst="wedgeRoundRectCallout">
            <a:avLst>
              <a:gd name="adj1" fmla="val -27780"/>
              <a:gd name="adj2" fmla="val -7673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Для группового просмотра перечня договоров с возможностью вывода их условий или фильтрации по ним используется отчет </a:t>
            </a:r>
            <a:r>
              <a:rPr lang="ru-RU" sz="1600" b="1" dirty="0"/>
              <a:t>«Реестр договоров»</a:t>
            </a:r>
            <a:r>
              <a:rPr lang="ru-RU" sz="1600" dirty="0"/>
              <a:t>. В данном отчете указываются основные и дополнительные параметры, которые следует вывести в реестр, а также необходимые фильтры.</a:t>
            </a:r>
          </a:p>
        </p:txBody>
      </p:sp>
    </p:spTree>
    <p:extLst>
      <p:ext uri="{BB962C8B-B14F-4D97-AF65-F5344CB8AC3E}">
        <p14:creationId xmlns:p14="http://schemas.microsoft.com/office/powerpoint/2010/main" val="33383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9" y="1002031"/>
            <a:ext cx="9060267" cy="5000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 договоров</a:t>
            </a: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8547868" y="3461285"/>
            <a:ext cx="3444335" cy="2541113"/>
          </a:xfrm>
          <a:prstGeom prst="wedgeRoundRectCallout">
            <a:avLst>
              <a:gd name="adj1" fmla="val -59893"/>
              <a:gd name="adj2" fmla="val -27240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Обработка «Работа с договором» </a:t>
            </a:r>
            <a:r>
              <a:rPr lang="ru-RU" sz="1600" dirty="0"/>
              <a:t>позволяет просматривать и управлять списком событий по договору, а также формировать множество отчетов по договору и просматривать список сформированных по нему документов, рассчитывать платежи.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10270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 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41064" y="3223902"/>
            <a:ext cx="8020056" cy="1158240"/>
          </a:xfrm>
        </p:spPr>
        <p:txBody>
          <a:bodyPr/>
          <a:lstStyle/>
          <a:p>
            <a:r>
              <a:rPr lang="en-US" b="1" dirty="0"/>
              <a:t>E-mail</a:t>
            </a:r>
            <a:r>
              <a:rPr lang="en-US" b="1" dirty="0" smtClean="0"/>
              <a:t>:</a:t>
            </a:r>
            <a:r>
              <a:rPr lang="ru-RU" dirty="0" smtClean="0"/>
              <a:t> </a:t>
            </a:r>
            <a:r>
              <a:rPr lang="en-US" dirty="0"/>
              <a:t>fin@1c-rating.kz</a:t>
            </a:r>
          </a:p>
          <a:p>
            <a:r>
              <a:rPr lang="ru-RU" b="1" kern="0" dirty="0"/>
              <a:t>На сайте</a:t>
            </a:r>
            <a:r>
              <a:rPr lang="ru-RU" b="1" kern="0" dirty="0" smtClean="0"/>
              <a:t>: </a:t>
            </a:r>
            <a:r>
              <a:rPr lang="ru-RU" dirty="0"/>
              <a:t>http://1c-rating.kz/sol/compfin</a:t>
            </a:r>
          </a:p>
          <a:p>
            <a:endParaRPr lang="ru-RU" b="1" kern="0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4943226" y="5690866"/>
            <a:ext cx="122413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000" b="1" kern="0" dirty="0"/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4943226" y="6122914"/>
            <a:ext cx="172819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 b="1" kern="0" dirty="0"/>
          </a:p>
        </p:txBody>
      </p:sp>
    </p:spTree>
    <p:extLst>
      <p:ext uri="{BB962C8B-B14F-4D97-AF65-F5344CB8AC3E}">
        <p14:creationId xmlns:p14="http://schemas.microsoft.com/office/powerpoint/2010/main" val="32541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5"/>
          <p:cNvGrpSpPr>
            <a:grpSpLocks/>
          </p:cNvGrpSpPr>
          <p:nvPr/>
        </p:nvGrpSpPr>
        <p:grpSpPr bwMode="auto">
          <a:xfrm>
            <a:off x="1710529" y="4218361"/>
            <a:ext cx="2141537" cy="2141537"/>
            <a:chOff x="7643804" y="3429000"/>
            <a:chExt cx="3000397" cy="300037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643804" y="3429000"/>
              <a:ext cx="3000397" cy="300037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748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96397" y="3532688"/>
              <a:ext cx="848734" cy="1015251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31" name="TextBox 30"/>
            <p:cNvSpPr txBox="1"/>
            <p:nvPr/>
          </p:nvSpPr>
          <p:spPr>
            <a:xfrm>
              <a:off x="7743868" y="4572009"/>
              <a:ext cx="2801859" cy="13367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Как быстро отслеживать список всех договоров при их большом количестве?</a:t>
              </a:r>
            </a:p>
          </p:txBody>
        </p:sp>
      </p:grpSp>
      <p:grpSp>
        <p:nvGrpSpPr>
          <p:cNvPr id="3" name="Группа 45"/>
          <p:cNvGrpSpPr>
            <a:grpSpLocks/>
          </p:cNvGrpSpPr>
          <p:nvPr/>
        </p:nvGrpSpPr>
        <p:grpSpPr bwMode="auto">
          <a:xfrm>
            <a:off x="5690340" y="1763548"/>
            <a:ext cx="2143125" cy="2141538"/>
            <a:chOff x="7643802" y="3429000"/>
            <a:chExt cx="3000396" cy="300037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643802" y="3429000"/>
              <a:ext cx="3000396" cy="300037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745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0688" y="3522762"/>
              <a:ext cx="1277853" cy="1005363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37" name="TextBox 36"/>
            <p:cNvSpPr txBox="1"/>
            <p:nvPr/>
          </p:nvSpPr>
          <p:spPr>
            <a:xfrm>
              <a:off x="7734721" y="4429125"/>
              <a:ext cx="2812690" cy="19404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Как отследить без ручных подсчетов детальное исполнение каждой номенклатурной позиции договора?</a:t>
              </a:r>
            </a:p>
          </p:txBody>
        </p:sp>
      </p:grpSp>
      <p:grpSp>
        <p:nvGrpSpPr>
          <p:cNvPr id="4" name="Группа 45"/>
          <p:cNvGrpSpPr>
            <a:grpSpLocks noChangeAspect="1"/>
          </p:cNvGrpSpPr>
          <p:nvPr/>
        </p:nvGrpSpPr>
        <p:grpSpPr bwMode="auto">
          <a:xfrm>
            <a:off x="4404425" y="4192440"/>
            <a:ext cx="2141538" cy="2141538"/>
            <a:chOff x="7643802" y="3429000"/>
            <a:chExt cx="3000396" cy="300037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7643802" y="3429000"/>
              <a:ext cx="3000396" cy="300037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742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796396" y="3582497"/>
              <a:ext cx="1148935" cy="742309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48" name="TextBox 47"/>
            <p:cNvSpPr txBox="1"/>
            <p:nvPr/>
          </p:nvSpPr>
          <p:spPr>
            <a:xfrm>
              <a:off x="7743868" y="4329592"/>
              <a:ext cx="2801861" cy="16385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Как рассчитать и запланировать платежи по договору при сложном графике платежей?</a:t>
              </a:r>
            </a:p>
          </p:txBody>
        </p:sp>
      </p:grpSp>
      <p:grpSp>
        <p:nvGrpSpPr>
          <p:cNvPr id="5" name="Группа 45"/>
          <p:cNvGrpSpPr>
            <a:grpSpLocks noChangeAspect="1"/>
          </p:cNvGrpSpPr>
          <p:nvPr/>
        </p:nvGrpSpPr>
        <p:grpSpPr bwMode="auto">
          <a:xfrm>
            <a:off x="8333531" y="1763548"/>
            <a:ext cx="2143125" cy="2141538"/>
            <a:chOff x="7642200" y="3429000"/>
            <a:chExt cx="3001998" cy="3000372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7644423" y="3429000"/>
              <a:ext cx="2999775" cy="300037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739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42863" y="3582495"/>
              <a:ext cx="1193223" cy="95194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</p:pic>
        <p:sp>
          <p:nvSpPr>
            <p:cNvPr id="56" name="TextBox 55"/>
            <p:cNvSpPr txBox="1"/>
            <p:nvPr/>
          </p:nvSpPr>
          <p:spPr>
            <a:xfrm>
              <a:off x="7642200" y="4431238"/>
              <a:ext cx="3001992" cy="16385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Как быстро получить информацию о всех операциях по договору и полной задолженности по нему?</a:t>
              </a:r>
            </a:p>
          </p:txBody>
        </p:sp>
      </p:grpSp>
      <p:grpSp>
        <p:nvGrpSpPr>
          <p:cNvPr id="6" name="Группа 45"/>
          <p:cNvGrpSpPr>
            <a:grpSpLocks noChangeAspect="1"/>
          </p:cNvGrpSpPr>
          <p:nvPr/>
        </p:nvGrpSpPr>
        <p:grpSpPr bwMode="auto">
          <a:xfrm>
            <a:off x="7047632" y="4192440"/>
            <a:ext cx="2141537" cy="2141538"/>
            <a:chOff x="7643802" y="3429000"/>
            <a:chExt cx="3000396" cy="3000372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7643802" y="3429000"/>
              <a:ext cx="3000396" cy="300037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736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8843001" y="3465315"/>
              <a:ext cx="800361" cy="9445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TextBox 60"/>
            <p:cNvSpPr txBox="1"/>
            <p:nvPr/>
          </p:nvSpPr>
          <p:spPr>
            <a:xfrm>
              <a:off x="7743868" y="4389297"/>
              <a:ext cx="2801861" cy="16385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Как определить, какие из запланированных платежей организация может выполнить сейчас?</a:t>
              </a: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Автоматизируемые задачи</a:t>
            </a:r>
            <a:br>
              <a:rPr lang="ru-RU" dirty="0"/>
            </a:b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847528" y="1763548"/>
            <a:ext cx="3240360" cy="1881476"/>
          </a:xfrm>
          <a:prstGeom prst="wedgeRoundRectCallout">
            <a:avLst>
              <a:gd name="adj1" fmla="val 20344"/>
              <a:gd name="adj2" fmla="val 62978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Для того, чтобы понять зачем необходимо автоматизировать управление договорами, можно задать несколько вопросов: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41064" y="2468057"/>
            <a:ext cx="9479801" cy="489327"/>
          </a:xfrm>
        </p:spPr>
        <p:txBody>
          <a:bodyPr/>
          <a:lstStyle/>
          <a:p>
            <a:r>
              <a:rPr lang="ru-RU" dirty="0" smtClean="0"/>
              <a:t>Планирование договорных отношений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15204" y="3207427"/>
            <a:ext cx="8020056" cy="474887"/>
          </a:xfrm>
        </p:spPr>
        <p:txBody>
          <a:bodyPr/>
          <a:lstStyle/>
          <a:p>
            <a:r>
              <a:rPr lang="ru-RU" dirty="0"/>
              <a:t>Учет договоров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4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Возможности планирования</a:t>
            </a:r>
            <a:endParaRPr lang="en-US" sz="360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5156" y="2931241"/>
            <a:ext cx="2584484" cy="759997"/>
            <a:chOff x="3964" y="2071"/>
            <a:chExt cx="1484" cy="330"/>
          </a:xfrm>
        </p:grpSpPr>
        <p:sp>
          <p:nvSpPr>
            <p:cNvPr id="44041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42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631802" y="1864022"/>
            <a:ext cx="4264052" cy="749302"/>
            <a:chOff x="3964" y="2071"/>
            <a:chExt cx="1484" cy="330"/>
          </a:xfrm>
        </p:grpSpPr>
        <p:sp>
          <p:nvSpPr>
            <p:cNvPr id="44050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51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055" name="Rectangle 23"/>
          <p:cNvSpPr>
            <a:spLocks noChangeArrowheads="1"/>
          </p:cNvSpPr>
          <p:nvPr/>
        </p:nvSpPr>
        <p:spPr bwMode="ltGray">
          <a:xfrm>
            <a:off x="1534479" y="3734098"/>
            <a:ext cx="1269986" cy="1808184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ltGray">
          <a:xfrm>
            <a:off x="2839654" y="3734098"/>
            <a:ext cx="1269986" cy="1808184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4057" name="AutoShape 25"/>
          <p:cNvCxnSpPr>
            <a:cxnSpLocks noChangeShapeType="1"/>
          </p:cNvCxnSpPr>
          <p:nvPr/>
        </p:nvCxnSpPr>
        <p:spPr bwMode="black">
          <a:xfrm rot="10800000" flipV="1">
            <a:off x="7895854" y="2256135"/>
            <a:ext cx="571504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4058" name="AutoShape 26"/>
          <p:cNvCxnSpPr>
            <a:cxnSpLocks noChangeShapeType="1"/>
            <a:stCxn id="44041" idx="0"/>
            <a:endCxn id="44050" idx="2"/>
          </p:cNvCxnSpPr>
          <p:nvPr/>
        </p:nvCxnSpPr>
        <p:spPr bwMode="black">
          <a:xfrm rot="5400000" flipH="1" flipV="1">
            <a:off x="4131655" y="1299067"/>
            <a:ext cx="317916" cy="294643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44059" name="AutoShape 27"/>
          <p:cNvCxnSpPr>
            <a:cxnSpLocks noChangeShapeType="1"/>
            <a:stCxn id="44044" idx="0"/>
            <a:endCxn id="44050" idx="2"/>
          </p:cNvCxnSpPr>
          <p:nvPr/>
        </p:nvCxnSpPr>
        <p:spPr bwMode="black">
          <a:xfrm rot="16200000" flipV="1">
            <a:off x="7066971" y="1310181"/>
            <a:ext cx="317916" cy="292420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grpSp>
        <p:nvGrpSpPr>
          <p:cNvPr id="4" name="Группа 54"/>
          <p:cNvGrpSpPr/>
          <p:nvPr/>
        </p:nvGrpSpPr>
        <p:grpSpPr>
          <a:xfrm>
            <a:off x="8467359" y="1782328"/>
            <a:ext cx="1711325" cy="830997"/>
            <a:chOff x="7215206" y="2383689"/>
            <a:chExt cx="1711325" cy="830997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7215206" y="2463797"/>
              <a:ext cx="1711325" cy="679451"/>
              <a:chOff x="3964" y="2071"/>
              <a:chExt cx="1484" cy="330"/>
            </a:xfrm>
          </p:grpSpPr>
          <p:sp>
            <p:nvSpPr>
              <p:cNvPr id="44036" name="AutoShape 4"/>
              <p:cNvSpPr>
                <a:spLocks noChangeArrowheads="1"/>
              </p:cNvSpPr>
              <p:nvPr/>
            </p:nvSpPr>
            <p:spPr bwMode="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37" name="AutoShape 5"/>
              <p:cNvSpPr>
                <a:spLocks noChangeArrowheads="1"/>
              </p:cNvSpPr>
              <p:nvPr/>
            </p:nvSpPr>
            <p:spPr bwMode="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DDDDDD">
                      <a:alpha val="70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1" name="Text Box 29"/>
            <p:cNvSpPr txBox="1">
              <a:spLocks noChangeArrowheads="1"/>
            </p:cNvSpPr>
            <p:nvPr/>
          </p:nvSpPr>
          <p:spPr bwMode="black">
            <a:xfrm>
              <a:off x="7215206" y="2383689"/>
              <a:ext cx="1689100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dirty="0">
                  <a:solidFill>
                    <a:srgbClr val="000000"/>
                  </a:solidFill>
                </a:rPr>
                <a:t>Связь с казначейством и закупками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Группа 51"/>
          <p:cNvGrpSpPr/>
          <p:nvPr/>
        </p:nvGrpSpPr>
        <p:grpSpPr>
          <a:xfrm>
            <a:off x="7324351" y="2827639"/>
            <a:ext cx="2714643" cy="863599"/>
            <a:chOff x="6072198" y="3429000"/>
            <a:chExt cx="2714643" cy="863599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6156352" y="3532602"/>
              <a:ext cx="2559052" cy="759997"/>
              <a:chOff x="3964" y="2071"/>
              <a:chExt cx="1484" cy="330"/>
            </a:xfrm>
          </p:grpSpPr>
          <p:sp>
            <p:nvSpPr>
              <p:cNvPr id="44044" name="AutoShape 12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45" name="AutoShape 13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2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44062" name="Text Box 30"/>
            <p:cNvSpPr txBox="1">
              <a:spLocks noChangeArrowheads="1"/>
            </p:cNvSpPr>
            <p:nvPr/>
          </p:nvSpPr>
          <p:spPr bwMode="black">
            <a:xfrm>
              <a:off x="6072198" y="3429000"/>
              <a:ext cx="2714643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solidFill>
                    <a:srgbClr val="F8F8F8"/>
                  </a:solidFill>
                </a:rPr>
                <a:t>Планирование платежей и поступлений</a:t>
              </a:r>
              <a:endParaRPr lang="en-US" b="1" dirty="0">
                <a:solidFill>
                  <a:srgbClr val="F8F8F8"/>
                </a:solidFill>
              </a:endParaRPr>
            </a:p>
          </p:txBody>
        </p:sp>
      </p:grpSp>
      <p:sp>
        <p:nvSpPr>
          <p:cNvPr id="44063" name="Text Box 31"/>
          <p:cNvSpPr txBox="1">
            <a:spLocks noChangeArrowheads="1"/>
          </p:cNvSpPr>
          <p:nvPr/>
        </p:nvSpPr>
        <p:spPr bwMode="black">
          <a:xfrm>
            <a:off x="1537873" y="2899077"/>
            <a:ext cx="257176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C1C1C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8F8F8"/>
                </a:solidFill>
              </a:rPr>
              <a:t>Планирование заключаемых договоров 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black">
          <a:xfrm>
            <a:off x="1466434" y="3827770"/>
            <a:ext cx="142876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FFFFFF"/>
                </a:solidFill>
              </a:rPr>
              <a:t>Заказы поставщикам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black">
          <a:xfrm>
            <a:off x="2794030" y="3827771"/>
            <a:ext cx="13870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FFFFFF"/>
                </a:solidFill>
              </a:rPr>
              <a:t>Заказы покупателей</a:t>
            </a:r>
            <a:endParaRPr lang="en-US" sz="1400" b="1" dirty="0">
              <a:solidFill>
                <a:srgbClr val="FFFFFF"/>
              </a:solidFill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4466830" y="2950291"/>
            <a:ext cx="2571768" cy="740947"/>
            <a:chOff x="3214678" y="3551652"/>
            <a:chExt cx="2571768" cy="740947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3233730" y="3551652"/>
              <a:ext cx="2552716" cy="740947"/>
              <a:chOff x="3964" y="2071"/>
              <a:chExt cx="1484" cy="330"/>
            </a:xfrm>
          </p:grpSpPr>
          <p:sp>
            <p:nvSpPr>
              <p:cNvPr id="44047" name="AutoShape 15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48" name="AutoShape 16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1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6" name="Text Box 34"/>
            <p:cNvSpPr txBox="1">
              <a:spLocks noChangeArrowheads="1"/>
            </p:cNvSpPr>
            <p:nvPr/>
          </p:nvSpPr>
          <p:spPr bwMode="black">
            <a:xfrm>
              <a:off x="3214678" y="3571876"/>
              <a:ext cx="2571768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solidFill>
                    <a:srgbClr val="F8F8F8"/>
                  </a:solidFill>
                </a:rPr>
                <a:t>Планирование спецификации</a:t>
              </a:r>
              <a:endParaRPr lang="en-US" b="1" dirty="0">
                <a:solidFill>
                  <a:srgbClr val="F8F8F8"/>
                </a:solidFill>
              </a:endParaRPr>
            </a:p>
          </p:txBody>
        </p:sp>
      </p:grpSp>
      <p:grpSp>
        <p:nvGrpSpPr>
          <p:cNvPr id="10" name="Группа 48"/>
          <p:cNvGrpSpPr/>
          <p:nvPr/>
        </p:nvGrpSpPr>
        <p:grpSpPr>
          <a:xfrm>
            <a:off x="4432128" y="3726401"/>
            <a:ext cx="1392024" cy="1814032"/>
            <a:chOff x="3179976" y="4330305"/>
            <a:chExt cx="1392024" cy="1599025"/>
          </a:xfrm>
        </p:grpSpPr>
        <p:sp>
          <p:nvSpPr>
            <p:cNvPr id="44067" name="Rectangle 35"/>
            <p:cNvSpPr>
              <a:spLocks noChangeArrowheads="1"/>
            </p:cNvSpPr>
            <p:nvPr/>
          </p:nvSpPr>
          <p:spPr bwMode="ltGray">
            <a:xfrm>
              <a:off x="3214678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9" name="Text Box 37"/>
            <p:cNvSpPr txBox="1">
              <a:spLocks noChangeArrowheads="1"/>
            </p:cNvSpPr>
            <p:nvPr/>
          </p:nvSpPr>
          <p:spPr bwMode="black">
            <a:xfrm>
              <a:off x="3179976" y="4330305"/>
              <a:ext cx="1392024" cy="14107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err="1">
                  <a:solidFill>
                    <a:srgbClr val="FFFFFF"/>
                  </a:solidFill>
                </a:rPr>
                <a:t>Планирова-ние</a:t>
              </a:r>
              <a:r>
                <a:rPr lang="ru-RU" sz="1400" b="1" dirty="0">
                  <a:solidFill>
                    <a:srgbClr val="FFFFFF"/>
                  </a:solidFill>
                </a:rPr>
                <a:t> </a:t>
              </a:r>
              <a:r>
                <a:rPr lang="ru-RU" sz="1400" b="1" dirty="0" err="1">
                  <a:solidFill>
                    <a:srgbClr val="FFFFFF"/>
                  </a:solidFill>
                </a:rPr>
                <a:t>прода-ваемых</a:t>
              </a:r>
              <a:r>
                <a:rPr lang="ru-RU" sz="1400" b="1" dirty="0">
                  <a:solidFill>
                    <a:srgbClr val="FFFFFF"/>
                  </a:solidFill>
                </a:rPr>
                <a:t> / </a:t>
              </a:r>
              <a:r>
                <a:rPr lang="ru-RU" sz="1400" b="1" dirty="0" err="1">
                  <a:solidFill>
                    <a:srgbClr val="FFFFFF"/>
                  </a:solidFill>
                </a:rPr>
                <a:t>приобретае-мых</a:t>
              </a:r>
              <a:r>
                <a:rPr lang="ru-RU" sz="1400" b="1" dirty="0">
                  <a:solidFill>
                    <a:srgbClr val="FFFFFF"/>
                  </a:solidFill>
                </a:rPr>
                <a:t> товаров, услуг, </a:t>
              </a:r>
              <a:r>
                <a:rPr lang="ru-RU" sz="1400" b="1" dirty="0" err="1">
                  <a:solidFill>
                    <a:srgbClr val="FFFFFF"/>
                  </a:solidFill>
                </a:rPr>
                <a:t>внеоборот-ных</a:t>
              </a:r>
              <a:r>
                <a:rPr lang="ru-RU" sz="1400" b="1" dirty="0">
                  <a:solidFill>
                    <a:srgbClr val="FFFFFF"/>
                  </a:solidFill>
                </a:rPr>
                <a:t> активов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Группа 52"/>
          <p:cNvGrpSpPr/>
          <p:nvPr/>
        </p:nvGrpSpPr>
        <p:grpSpPr>
          <a:xfrm>
            <a:off x="7324352" y="3734098"/>
            <a:ext cx="1428759" cy="1808184"/>
            <a:chOff x="6072199" y="4335460"/>
            <a:chExt cx="1428759" cy="1593870"/>
          </a:xfrm>
        </p:grpSpPr>
        <p:sp>
          <p:nvSpPr>
            <p:cNvPr id="44039" name="Rectangle 7"/>
            <p:cNvSpPr>
              <a:spLocks noChangeArrowheads="1"/>
            </p:cNvSpPr>
            <p:nvPr/>
          </p:nvSpPr>
          <p:spPr bwMode="ltGray">
            <a:xfrm>
              <a:off x="6143636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black">
            <a:xfrm>
              <a:off x="6072199" y="4377396"/>
              <a:ext cx="1428759" cy="12208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>
                  <a:solidFill>
                    <a:srgbClr val="FFFFFF"/>
                  </a:solidFill>
                </a:rPr>
                <a:t>Планирование простых и сложных схем расчетов. Графики платежей</a:t>
              </a:r>
            </a:p>
          </p:txBody>
        </p:sp>
      </p:grpSp>
      <p:grpSp>
        <p:nvGrpSpPr>
          <p:cNvPr id="12" name="Группа 53"/>
          <p:cNvGrpSpPr/>
          <p:nvPr/>
        </p:nvGrpSpPr>
        <p:grpSpPr>
          <a:xfrm>
            <a:off x="8681672" y="3734098"/>
            <a:ext cx="1357322" cy="1808184"/>
            <a:chOff x="7429520" y="4335460"/>
            <a:chExt cx="1357322" cy="1593870"/>
          </a:xfrm>
        </p:grpSpPr>
        <p:sp>
          <p:nvSpPr>
            <p:cNvPr id="44038" name="Rectangle 6"/>
            <p:cNvSpPr>
              <a:spLocks noChangeArrowheads="1"/>
            </p:cNvSpPr>
            <p:nvPr/>
          </p:nvSpPr>
          <p:spPr bwMode="ltGray">
            <a:xfrm>
              <a:off x="7445418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2" name="Text Box 40"/>
            <p:cNvSpPr txBox="1">
              <a:spLocks noChangeArrowheads="1"/>
            </p:cNvSpPr>
            <p:nvPr/>
          </p:nvSpPr>
          <p:spPr bwMode="black">
            <a:xfrm>
              <a:off x="7429520" y="4446048"/>
              <a:ext cx="1357322" cy="8410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>
                  <a:solidFill>
                    <a:srgbClr val="FFFFFF"/>
                  </a:solidFill>
                </a:rPr>
                <a:t>Интеграция с планами подсистемы </a:t>
              </a:r>
              <a:r>
                <a:rPr lang="ru-RU" sz="1400" b="1" dirty="0" err="1">
                  <a:solidFill>
                    <a:srgbClr val="FFFFFF"/>
                  </a:solidFill>
                </a:rPr>
                <a:t>Казначей-ства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4073" name="Text Box 41"/>
          <p:cNvSpPr txBox="1">
            <a:spLocks noChangeArrowheads="1"/>
          </p:cNvSpPr>
          <p:nvPr/>
        </p:nvSpPr>
        <p:spPr bwMode="black">
          <a:xfrm>
            <a:off x="3966764" y="2029678"/>
            <a:ext cx="3571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</a:rPr>
              <a:t>Возможности планирования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4075" name="AutoShape 43"/>
          <p:cNvCxnSpPr>
            <a:cxnSpLocks noChangeShapeType="1"/>
            <a:stCxn id="44050" idx="2"/>
            <a:endCxn id="44047" idx="0"/>
          </p:cNvCxnSpPr>
          <p:nvPr/>
        </p:nvCxnSpPr>
        <p:spPr bwMode="black">
          <a:xfrm rot="5400000">
            <a:off x="5594551" y="2781013"/>
            <a:ext cx="336966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grpSp>
        <p:nvGrpSpPr>
          <p:cNvPr id="13" name="Группа 49"/>
          <p:cNvGrpSpPr/>
          <p:nvPr/>
        </p:nvGrpSpPr>
        <p:grpSpPr>
          <a:xfrm>
            <a:off x="5681276" y="3734096"/>
            <a:ext cx="1357322" cy="1808183"/>
            <a:chOff x="4429124" y="4335460"/>
            <a:chExt cx="1357322" cy="1593870"/>
          </a:xfrm>
        </p:grpSpPr>
        <p:sp>
          <p:nvSpPr>
            <p:cNvPr id="44068" name="Rectangle 36"/>
            <p:cNvSpPr>
              <a:spLocks noChangeArrowheads="1"/>
            </p:cNvSpPr>
            <p:nvPr/>
          </p:nvSpPr>
          <p:spPr bwMode="ltGray">
            <a:xfrm>
              <a:off x="4516460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0" name="Text Box 38"/>
            <p:cNvSpPr txBox="1">
              <a:spLocks noChangeArrowheads="1"/>
            </p:cNvSpPr>
            <p:nvPr/>
          </p:nvSpPr>
          <p:spPr bwMode="black">
            <a:xfrm>
              <a:off x="4429124" y="4429028"/>
              <a:ext cx="1357322" cy="8410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>
                  <a:solidFill>
                    <a:srgbClr val="FFFFFF"/>
                  </a:solidFill>
                </a:rPr>
                <a:t>Планирование цены, количества, дат поставки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5798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5" grpId="0" animBg="1"/>
      <p:bldP spid="44056" grpId="0" animBg="1"/>
      <p:bldP spid="44063" grpId="0"/>
      <p:bldP spid="44064" grpId="0"/>
      <p:bldP spid="440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40" y="1219199"/>
            <a:ext cx="9456162" cy="379948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Регистрация договора</a:t>
            </a:r>
            <a:br>
              <a:rPr lang="ru-RU" dirty="0"/>
            </a:b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229897" y="4789122"/>
            <a:ext cx="4525830" cy="1440160"/>
          </a:xfrm>
          <a:prstGeom prst="wedgeRoundRectCallout">
            <a:avLst>
              <a:gd name="adj1" fmla="val 18111"/>
              <a:gd name="adj2" fmla="val -61901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В подсистеме «Управления договорами» имеется возможность, </a:t>
            </a:r>
            <a:r>
              <a:rPr lang="ru-RU" sz="1600" b="1" dirty="0"/>
              <a:t>регистрировать договоры</a:t>
            </a:r>
            <a:r>
              <a:rPr lang="ru-RU" sz="1600" dirty="0"/>
              <a:t> с поставщиками и покупателями. Присутствует возможность регистрировать подробные условия для каждого договора. </a:t>
            </a:r>
          </a:p>
        </p:txBody>
      </p:sp>
    </p:spTree>
    <p:extLst>
      <p:ext uri="{BB962C8B-B14F-4D97-AF65-F5344CB8AC3E}">
        <p14:creationId xmlns:p14="http://schemas.microsoft.com/office/powerpoint/2010/main" val="40256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864" y="922638"/>
            <a:ext cx="8718451" cy="437716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Спецификация договора </a:t>
            </a:r>
            <a:br>
              <a:rPr lang="ru-RU" dirty="0"/>
            </a:b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158433" y="4894810"/>
            <a:ext cx="7128792" cy="1152128"/>
          </a:xfrm>
          <a:prstGeom prst="wedgeRoundRectCallout">
            <a:avLst>
              <a:gd name="adj1" fmla="val 19265"/>
              <a:gd name="adj2" fmla="val -8094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Для товарных договоров система позволяет указать </a:t>
            </a:r>
            <a:r>
              <a:rPr lang="ru-RU" sz="1600" b="1" dirty="0"/>
              <a:t>предмет договора</a:t>
            </a:r>
            <a:r>
              <a:rPr lang="ru-RU" sz="1600" dirty="0"/>
              <a:t>, т.е. товары и услуги, которые будут поставляться в рамках данного договора. Также в документе «Договор» можно указать цены по номенклатурным позициям, срок их поставки и условия оплаты.</a:t>
            </a:r>
          </a:p>
        </p:txBody>
      </p:sp>
    </p:spTree>
    <p:extLst>
      <p:ext uri="{BB962C8B-B14F-4D97-AF65-F5344CB8AC3E}">
        <p14:creationId xmlns:p14="http://schemas.microsoft.com/office/powerpoint/2010/main" val="15780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367" y="1730213"/>
            <a:ext cx="9582106" cy="404281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Условия оплаты</a:t>
            </a:r>
            <a:br>
              <a:rPr lang="ru-RU" dirty="0"/>
            </a:b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771672" y="718504"/>
            <a:ext cx="4178416" cy="2284307"/>
          </a:xfrm>
          <a:prstGeom prst="wedgeRoundRectCallout">
            <a:avLst>
              <a:gd name="adj1" fmla="val -27890"/>
              <a:gd name="adj2" fmla="val 60897"/>
              <a:gd name="adj3" fmla="val 16667"/>
            </a:avLst>
          </a:prstGeom>
          <a:solidFill>
            <a:srgbClr val="FF9900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Подсистема позволяет настроить </a:t>
            </a:r>
            <a:r>
              <a:rPr lang="ru-RU" sz="1600" b="1" dirty="0"/>
              <a:t>условия оплаты по договорам</a:t>
            </a:r>
            <a:r>
              <a:rPr lang="ru-RU" sz="1600" dirty="0"/>
              <a:t>, такие, как порядок взаиморасчетов, пеня за просрочки и т.д. Это могут быть как разовые платежи, регулярные (за услуги по подписке или аренде и т.д.), так и платежи, определяемые графиками платежей различной сложности.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24791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52" y="1124744"/>
            <a:ext cx="8416281" cy="358419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График платежей</a:t>
            </a:r>
            <a:br>
              <a:rPr lang="ru-RU" dirty="0"/>
            </a:br>
            <a:endParaRPr lang="ru-RU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381751" y="4708942"/>
            <a:ext cx="6912768" cy="1400352"/>
          </a:xfrm>
          <a:prstGeom prst="wedgeRoundRectCallout">
            <a:avLst>
              <a:gd name="adj1" fmla="val -27780"/>
              <a:gd name="adj2" fmla="val -7673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Для планирования оплат по договору система позволяет прикрепить к нему </a:t>
            </a:r>
            <a:r>
              <a:rPr lang="ru-RU" sz="1600" b="1" dirty="0"/>
              <a:t>график платежей</a:t>
            </a:r>
            <a:r>
              <a:rPr lang="ru-RU" sz="1600" dirty="0"/>
              <a:t>, который может быть фиксированным, когда заранее определены даты и размеры платежей, а также гибким, который, например, будет опираться на даты оформления счетов фактур или других бухгалтерских документов. </a:t>
            </a:r>
          </a:p>
        </p:txBody>
      </p:sp>
    </p:spTree>
    <p:extLst>
      <p:ext uri="{BB962C8B-B14F-4D97-AF65-F5344CB8AC3E}">
        <p14:creationId xmlns:p14="http://schemas.microsoft.com/office/powerpoint/2010/main" val="23890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Контроль исполнения договоров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23443" y="3166237"/>
            <a:ext cx="8020056" cy="483125"/>
          </a:xfrm>
        </p:spPr>
        <p:txBody>
          <a:bodyPr/>
          <a:lstStyle/>
          <a:p>
            <a:r>
              <a:rPr lang="ru-RU" dirty="0"/>
              <a:t>Учет договоров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8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о брендбукингу Рейтинг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по брендбукингу Рейтинг 2</Template>
  <TotalTime>98</TotalTime>
  <Words>699</Words>
  <Application>Microsoft Office PowerPoint</Application>
  <PresentationFormat>Широкоэкранный</PresentationFormat>
  <Paragraphs>84</Paragraphs>
  <Slides>19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Шаблон по брендбукингу Рейтинг</vt:lpstr>
      <vt:lpstr>Линейка «1С-Рейтинг: Финансы и Бюджетирование» Управление договорными отношениями с поставщиками и покупателями</vt:lpstr>
      <vt:lpstr>Автоматизируемые задачи </vt:lpstr>
      <vt:lpstr>Планирование договорных отношений</vt:lpstr>
      <vt:lpstr>Возможности планирования</vt:lpstr>
      <vt:lpstr>Регистрация договора </vt:lpstr>
      <vt:lpstr>Спецификация договора  </vt:lpstr>
      <vt:lpstr>Условия оплаты </vt:lpstr>
      <vt:lpstr>График платежей </vt:lpstr>
      <vt:lpstr>Контроль исполнения договоров</vt:lpstr>
      <vt:lpstr>Контрольные и учетные функции</vt:lpstr>
      <vt:lpstr>Регистрация дополнительных соглашений </vt:lpstr>
      <vt:lpstr>Формирование договоров по заказам поставщикам </vt:lpstr>
      <vt:lpstr>Заявки на расходование средств по договорам </vt:lpstr>
      <vt:lpstr>Анализ договорных обязательств</vt:lpstr>
      <vt:lpstr>Аналитические возможности</vt:lpstr>
      <vt:lpstr>Исполнение договоров </vt:lpstr>
      <vt:lpstr>Отчет «Реестр договоров» </vt:lpstr>
      <vt:lpstr>Анализ договоров</vt:lpstr>
      <vt:lpstr>Спасибо за внимание!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Линейка «1С-Рейтинг: Финансы и Бюджетирование»  Управление договорными отношениями с поставщиками и покупателями</dc:title>
  <dc:creator>Ольга Н. Михальчук</dc:creator>
  <cp:lastModifiedBy>Ольга Н. Михальчук</cp:lastModifiedBy>
  <cp:revision>15</cp:revision>
  <dcterms:created xsi:type="dcterms:W3CDTF">2025-05-12T08:30:45Z</dcterms:created>
  <dcterms:modified xsi:type="dcterms:W3CDTF">2025-05-12T10:09:28Z</dcterms:modified>
</cp:coreProperties>
</file>